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CA7C8A4-E746-40E9-9448-B907E7E61060}">
  <a:tblStyle styleId="{5CA7C8A4-E746-40E9-9448-B907E7E6106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slide" Target="slides/slide19.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gif>
</file>

<file path=ppt/media/image5.jp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b2b5c108be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b2b5c108be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a89a151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a89a151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b2b5c108be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b2b5c108be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e39c0c93c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e39c0c93c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b2b5c108be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b2b5c108be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ca89a151bd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ca89a151bd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ca89a151bd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ca89a151bd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dc46edb6c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dc46edb6c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b2b5c108be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b2b5c108be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b2b5c108be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b2b5c108be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b2b5c108be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b2b5c108be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b2b5c108be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b2b5c108be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2b5c108be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2b5c108be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b2b5c108be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b2b5c108be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b2b5c108be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b2b5c108be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b2b5c108be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b2b5c108be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b2b5c108be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b2b5c108be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b2b5c108be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b2b5c108be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searchenterpriseai.techtarget.com/definition/AI-Artificial-Intelligence"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      Dialogue Summarization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ph idx="1" type="body"/>
          </p:nvPr>
        </p:nvSpPr>
        <p:spPr>
          <a:xfrm>
            <a:off x="311700" y="251175"/>
            <a:ext cx="8520600" cy="42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Steps:</a:t>
            </a:r>
            <a:endParaRPr b="1"/>
          </a:p>
          <a:p>
            <a:pPr indent="-330200" lvl="0" marL="457200" rtl="0" algn="l">
              <a:spcBef>
                <a:spcPts val="1600"/>
              </a:spcBef>
              <a:spcAft>
                <a:spcPts val="0"/>
              </a:spcAft>
              <a:buSzPts val="1600"/>
              <a:buChar char="●"/>
            </a:pPr>
            <a:r>
              <a:rPr lang="en" sz="1600"/>
              <a:t>Dialogue               Simplified text</a:t>
            </a:r>
            <a:endParaRPr sz="1600"/>
          </a:p>
          <a:p>
            <a:pPr indent="-330200" lvl="0" marL="457200" rtl="0" algn="l">
              <a:spcBef>
                <a:spcPts val="0"/>
              </a:spcBef>
              <a:spcAft>
                <a:spcPts val="0"/>
              </a:spcAft>
              <a:buSzPts val="1600"/>
              <a:buChar char="●"/>
            </a:pPr>
            <a:r>
              <a:rPr lang="en" sz="1600"/>
              <a:t>Data Preprocessing </a:t>
            </a:r>
            <a:endParaRPr sz="1600"/>
          </a:p>
          <a:p>
            <a:pPr indent="0" lvl="0" marL="457200" rtl="0" algn="l">
              <a:spcBef>
                <a:spcPts val="1600"/>
              </a:spcBef>
              <a:spcAft>
                <a:spcPts val="0"/>
              </a:spcAft>
              <a:buNone/>
            </a:pPr>
            <a:r>
              <a:rPr lang="en" sz="1600"/>
              <a:t>	Stop word removal</a:t>
            </a:r>
            <a:endParaRPr sz="1600"/>
          </a:p>
          <a:p>
            <a:pPr indent="0" lvl="0" marL="457200" rtl="0" algn="l">
              <a:spcBef>
                <a:spcPts val="1600"/>
              </a:spcBef>
              <a:spcAft>
                <a:spcPts val="0"/>
              </a:spcAft>
              <a:buNone/>
            </a:pPr>
            <a:r>
              <a:rPr lang="en" sz="1600"/>
              <a:t>        Stemming</a:t>
            </a:r>
            <a:endParaRPr sz="1600"/>
          </a:p>
          <a:p>
            <a:pPr indent="0" lvl="0" marL="457200" rtl="0" algn="l">
              <a:spcBef>
                <a:spcPts val="1600"/>
              </a:spcBef>
              <a:spcAft>
                <a:spcPts val="0"/>
              </a:spcAft>
              <a:buNone/>
            </a:pPr>
            <a:r>
              <a:rPr lang="en" sz="1600"/>
              <a:t>        Lemmatization</a:t>
            </a:r>
            <a:endParaRPr sz="1600"/>
          </a:p>
          <a:p>
            <a:pPr indent="-330200" lvl="0" marL="457200" rtl="0" algn="l">
              <a:spcBef>
                <a:spcPts val="1600"/>
              </a:spcBef>
              <a:spcAft>
                <a:spcPts val="0"/>
              </a:spcAft>
              <a:buSzPts val="1600"/>
              <a:buChar char="●"/>
            </a:pPr>
            <a:r>
              <a:rPr lang="en" sz="1600"/>
              <a:t>Word embedding </a:t>
            </a:r>
            <a:endParaRPr sz="1600"/>
          </a:p>
          <a:p>
            <a:pPr indent="-330200" lvl="0" marL="457200" rtl="0" algn="l">
              <a:spcBef>
                <a:spcPts val="0"/>
              </a:spcBef>
              <a:spcAft>
                <a:spcPts val="0"/>
              </a:spcAft>
              <a:buSzPts val="1600"/>
              <a:buChar char="●"/>
            </a:pPr>
            <a:r>
              <a:rPr lang="en" sz="1600"/>
              <a:t>Applying different models (Textrank model )</a:t>
            </a:r>
            <a:endParaRPr sz="1600"/>
          </a:p>
          <a:p>
            <a:pPr indent="-330200" lvl="0" marL="457200" rtl="0" algn="l">
              <a:spcBef>
                <a:spcPts val="0"/>
              </a:spcBef>
              <a:spcAft>
                <a:spcPts val="0"/>
              </a:spcAft>
              <a:buSzPts val="1600"/>
              <a:buChar char="●"/>
            </a:pPr>
            <a:r>
              <a:rPr lang="en" sz="1600"/>
              <a:t>After textrank algorithm, processing the summary so that it becomes ordered and meaningful</a:t>
            </a:r>
            <a:endParaRPr sz="1600"/>
          </a:p>
          <a:p>
            <a:pPr indent="-330200" lvl="0" marL="457200" rtl="0" algn="l">
              <a:spcBef>
                <a:spcPts val="0"/>
              </a:spcBef>
              <a:spcAft>
                <a:spcPts val="0"/>
              </a:spcAft>
              <a:buSzPts val="1600"/>
              <a:buChar char="●"/>
            </a:pPr>
            <a:r>
              <a:rPr lang="en" sz="1600"/>
              <a:t>Model evaluation</a:t>
            </a:r>
            <a:endParaRPr sz="1600"/>
          </a:p>
          <a:p>
            <a:pPr indent="0" lvl="0" marL="457200" rtl="0" algn="l">
              <a:spcBef>
                <a:spcPts val="1600"/>
              </a:spcBef>
              <a:spcAft>
                <a:spcPts val="0"/>
              </a:spcAft>
              <a:buNone/>
            </a:pPr>
            <a:r>
              <a:rPr lang="en"/>
              <a:t>  </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43" name="Google Shape;143;p22"/>
          <p:cNvSpPr/>
          <p:nvPr/>
        </p:nvSpPr>
        <p:spPr>
          <a:xfrm>
            <a:off x="1762350" y="934900"/>
            <a:ext cx="562500" cy="10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Dialogue to text conversion</a:t>
            </a:r>
            <a:endParaRPr/>
          </a:p>
        </p:txBody>
      </p:sp>
      <p:sp>
        <p:nvSpPr>
          <p:cNvPr id="149" name="Google Shape;149;p23"/>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en" sz="1300">
                <a:solidFill>
                  <a:srgbClr val="000000"/>
                </a:solidFill>
                <a:latin typeface="Times New Roman"/>
                <a:ea typeface="Times New Roman"/>
                <a:cs typeface="Times New Roman"/>
                <a:sym typeface="Times New Roman"/>
              </a:rPr>
              <a:t>We are using a very simple approach to convert dialogue to text based upon the end pucntuations. A simple explanation follows</a:t>
            </a:r>
            <a:endParaRPr sz="1300">
              <a:solidFill>
                <a:srgbClr val="000000"/>
              </a:solidFill>
              <a:latin typeface="Times New Roman"/>
              <a:ea typeface="Times New Roman"/>
              <a:cs typeface="Times New Roman"/>
              <a:sym typeface="Times New Roman"/>
            </a:endParaRPr>
          </a:p>
          <a:p>
            <a:pPr indent="-228600" lvl="0" marL="457200" rtl="0" algn="just">
              <a:spcBef>
                <a:spcPts val="1200"/>
              </a:spcBef>
              <a:spcAft>
                <a:spcPts val="0"/>
              </a:spcAft>
              <a:buNone/>
            </a:pPr>
            <a:r>
              <a:rPr lang="en" sz="1300">
                <a:solidFill>
                  <a:srgbClr val="000000"/>
                </a:solidFill>
                <a:latin typeface="Times New Roman"/>
                <a:ea typeface="Times New Roman"/>
                <a:cs typeface="Times New Roman"/>
                <a:sym typeface="Times New Roman"/>
              </a:rPr>
              <a:t>1.	 Speaker: How are you</a:t>
            </a:r>
            <a:r>
              <a:rPr lang="en" sz="1300">
                <a:solidFill>
                  <a:srgbClr val="000000"/>
                </a:solidFill>
                <a:highlight>
                  <a:srgbClr val="FFFF00"/>
                </a:highlight>
                <a:latin typeface="Times New Roman"/>
                <a:ea typeface="Times New Roman"/>
                <a:cs typeface="Times New Roman"/>
                <a:sym typeface="Times New Roman"/>
              </a:rPr>
              <a:t>?</a:t>
            </a:r>
            <a:endParaRPr sz="1300">
              <a:solidFill>
                <a:srgbClr val="000000"/>
              </a:solidFill>
              <a:highlight>
                <a:srgbClr val="FFFF00"/>
              </a:highlight>
              <a:latin typeface="Times New Roman"/>
              <a:ea typeface="Times New Roman"/>
              <a:cs typeface="Times New Roman"/>
              <a:sym typeface="Times New Roman"/>
            </a:endParaRPr>
          </a:p>
          <a:p>
            <a:pPr indent="0" lvl="0" marL="0" rtl="0" algn="just">
              <a:spcBef>
                <a:spcPts val="1200"/>
              </a:spcBef>
              <a:spcAft>
                <a:spcPts val="0"/>
              </a:spcAft>
              <a:buNone/>
            </a:pPr>
            <a:r>
              <a:rPr lang="en" sz="1300">
                <a:solidFill>
                  <a:srgbClr val="000000"/>
                </a:solidFill>
                <a:latin typeface="Times New Roman"/>
                <a:ea typeface="Times New Roman"/>
                <a:cs typeface="Times New Roman"/>
                <a:sym typeface="Times New Roman"/>
              </a:rPr>
              <a:t> 	Speaker </a:t>
            </a:r>
            <a:r>
              <a:rPr lang="en" sz="1300">
                <a:solidFill>
                  <a:srgbClr val="000000"/>
                </a:solidFill>
                <a:highlight>
                  <a:srgbClr val="FFFF00"/>
                </a:highlight>
                <a:latin typeface="Times New Roman"/>
                <a:ea typeface="Times New Roman"/>
                <a:cs typeface="Times New Roman"/>
                <a:sym typeface="Times New Roman"/>
              </a:rPr>
              <a:t>asked</a:t>
            </a:r>
            <a:r>
              <a:rPr lang="en" sz="1300">
                <a:solidFill>
                  <a:srgbClr val="000000"/>
                </a:solidFill>
                <a:latin typeface="Times New Roman"/>
                <a:ea typeface="Times New Roman"/>
                <a:cs typeface="Times New Roman"/>
                <a:sym typeface="Times New Roman"/>
              </a:rPr>
              <a:t> how are you.</a:t>
            </a:r>
            <a:endParaRPr sz="1300">
              <a:solidFill>
                <a:srgbClr val="000000"/>
              </a:solidFill>
              <a:latin typeface="Times New Roman"/>
              <a:ea typeface="Times New Roman"/>
              <a:cs typeface="Times New Roman"/>
              <a:sym typeface="Times New Roman"/>
            </a:endParaRPr>
          </a:p>
          <a:p>
            <a:pPr indent="-228600" lvl="0" marL="457200" rtl="0" algn="just">
              <a:spcBef>
                <a:spcPts val="1200"/>
              </a:spcBef>
              <a:spcAft>
                <a:spcPts val="0"/>
              </a:spcAft>
              <a:buNone/>
            </a:pPr>
            <a:r>
              <a:rPr lang="en" sz="1300">
                <a:solidFill>
                  <a:srgbClr val="000000"/>
                </a:solidFill>
                <a:latin typeface="Times New Roman"/>
                <a:ea typeface="Times New Roman"/>
                <a:cs typeface="Times New Roman"/>
                <a:sym typeface="Times New Roman"/>
              </a:rPr>
              <a:t>2.	Speaker: It is too good</a:t>
            </a:r>
            <a:r>
              <a:rPr lang="en" sz="1300">
                <a:solidFill>
                  <a:srgbClr val="000000"/>
                </a:solidFill>
                <a:highlight>
                  <a:srgbClr val="FFFF00"/>
                </a:highlight>
                <a:latin typeface="Times New Roman"/>
                <a:ea typeface="Times New Roman"/>
                <a:cs typeface="Times New Roman"/>
                <a:sym typeface="Times New Roman"/>
              </a:rPr>
              <a:t>!</a:t>
            </a:r>
            <a:endParaRPr sz="1300">
              <a:solidFill>
                <a:srgbClr val="000000"/>
              </a:solidFill>
              <a:latin typeface="Arial"/>
              <a:ea typeface="Arial"/>
              <a:cs typeface="Arial"/>
              <a:sym typeface="Arial"/>
            </a:endParaRPr>
          </a:p>
          <a:p>
            <a:pPr indent="0" lvl="0" marL="457200" rtl="0" algn="just">
              <a:spcBef>
                <a:spcPts val="1200"/>
              </a:spcBef>
              <a:spcAft>
                <a:spcPts val="0"/>
              </a:spcAft>
              <a:buNone/>
            </a:pPr>
            <a:r>
              <a:rPr lang="en" sz="1300">
                <a:solidFill>
                  <a:srgbClr val="000000"/>
                </a:solidFill>
                <a:latin typeface="Times New Roman"/>
                <a:ea typeface="Times New Roman"/>
                <a:cs typeface="Times New Roman"/>
                <a:sym typeface="Times New Roman"/>
              </a:rPr>
              <a:t>Speaker </a:t>
            </a:r>
            <a:r>
              <a:rPr lang="en" sz="1300">
                <a:solidFill>
                  <a:srgbClr val="000000"/>
                </a:solidFill>
                <a:highlight>
                  <a:srgbClr val="FFFF00"/>
                </a:highlight>
                <a:latin typeface="Times New Roman"/>
                <a:ea typeface="Times New Roman"/>
                <a:cs typeface="Times New Roman"/>
                <a:sym typeface="Times New Roman"/>
              </a:rPr>
              <a:t>exclaimed</a:t>
            </a:r>
            <a:r>
              <a:rPr lang="en" sz="1300">
                <a:solidFill>
                  <a:srgbClr val="000000"/>
                </a:solidFill>
                <a:latin typeface="Times New Roman"/>
                <a:ea typeface="Times New Roman"/>
                <a:cs typeface="Times New Roman"/>
                <a:sym typeface="Times New Roman"/>
              </a:rPr>
              <a:t> it is too good.</a:t>
            </a:r>
            <a:endParaRPr sz="1300">
              <a:solidFill>
                <a:srgbClr val="000000"/>
              </a:solidFill>
              <a:latin typeface="Times New Roman"/>
              <a:ea typeface="Times New Roman"/>
              <a:cs typeface="Times New Roman"/>
              <a:sym typeface="Times New Roman"/>
            </a:endParaRPr>
          </a:p>
          <a:p>
            <a:pPr indent="-228600" lvl="0" marL="457200" rtl="0" algn="just">
              <a:spcBef>
                <a:spcPts val="1200"/>
              </a:spcBef>
              <a:spcAft>
                <a:spcPts val="0"/>
              </a:spcAft>
              <a:buNone/>
            </a:pPr>
            <a:r>
              <a:rPr lang="en" sz="1300">
                <a:solidFill>
                  <a:srgbClr val="000000"/>
                </a:solidFill>
                <a:latin typeface="Times New Roman"/>
                <a:ea typeface="Times New Roman"/>
                <a:cs typeface="Times New Roman"/>
                <a:sym typeface="Times New Roman"/>
              </a:rPr>
              <a:t>3.	Speaker: I am fine</a:t>
            </a:r>
            <a:r>
              <a:rPr lang="en" sz="1300">
                <a:solidFill>
                  <a:srgbClr val="000000"/>
                </a:solidFill>
                <a:highlight>
                  <a:srgbClr val="FFFF00"/>
                </a:highlight>
                <a:latin typeface="Times New Roman"/>
                <a:ea typeface="Times New Roman"/>
                <a:cs typeface="Times New Roman"/>
                <a:sym typeface="Times New Roman"/>
              </a:rPr>
              <a:t>.</a:t>
            </a:r>
            <a:endParaRPr sz="1300">
              <a:solidFill>
                <a:srgbClr val="000000"/>
              </a:solidFill>
              <a:latin typeface="Arial"/>
              <a:ea typeface="Arial"/>
              <a:cs typeface="Arial"/>
              <a:sym typeface="Arial"/>
            </a:endParaRPr>
          </a:p>
          <a:p>
            <a:pPr indent="0" lvl="0" marL="457200" rtl="0" algn="just">
              <a:spcBef>
                <a:spcPts val="1200"/>
              </a:spcBef>
              <a:spcAft>
                <a:spcPts val="0"/>
              </a:spcAft>
              <a:buNone/>
            </a:pPr>
            <a:r>
              <a:rPr lang="en" sz="1300">
                <a:solidFill>
                  <a:srgbClr val="000000"/>
                </a:solidFill>
                <a:latin typeface="Times New Roman"/>
                <a:ea typeface="Times New Roman"/>
                <a:cs typeface="Times New Roman"/>
                <a:sym typeface="Times New Roman"/>
              </a:rPr>
              <a:t>Speaker </a:t>
            </a:r>
            <a:r>
              <a:rPr lang="en" sz="1300">
                <a:solidFill>
                  <a:srgbClr val="000000"/>
                </a:solidFill>
                <a:highlight>
                  <a:srgbClr val="FFFF00"/>
                </a:highlight>
                <a:latin typeface="Times New Roman"/>
                <a:ea typeface="Times New Roman"/>
                <a:cs typeface="Times New Roman"/>
                <a:sym typeface="Times New Roman"/>
              </a:rPr>
              <a:t>said</a:t>
            </a:r>
            <a:r>
              <a:rPr lang="en" sz="1300">
                <a:solidFill>
                  <a:srgbClr val="000000"/>
                </a:solidFill>
                <a:latin typeface="Times New Roman"/>
                <a:ea typeface="Times New Roman"/>
                <a:cs typeface="Times New Roman"/>
                <a:sym typeface="Times New Roman"/>
              </a:rPr>
              <a:t> I am fine.</a:t>
            </a:r>
            <a:endParaRPr sz="1300">
              <a:solidFill>
                <a:srgbClr val="000000"/>
              </a:solidFill>
              <a:latin typeface="Times New Roman"/>
              <a:ea typeface="Times New Roman"/>
              <a:cs typeface="Times New Roman"/>
              <a:sym typeface="Times New Roman"/>
            </a:endParaRPr>
          </a:p>
          <a:p>
            <a:pPr indent="0" lvl="0" marL="0" rtl="0" algn="l">
              <a:spcBef>
                <a:spcPts val="1200"/>
              </a:spcBef>
              <a:spcAft>
                <a:spcPts val="1600"/>
              </a:spcAft>
              <a:buNone/>
            </a:pPr>
            <a:r>
              <a:t/>
            </a:r>
            <a:endParaRPr sz="1300"/>
          </a:p>
        </p:txBody>
      </p:sp>
      <p:cxnSp>
        <p:nvCxnSpPr>
          <p:cNvPr id="150" name="Google Shape;150;p23"/>
          <p:cNvCxnSpPr/>
          <p:nvPr/>
        </p:nvCxnSpPr>
        <p:spPr>
          <a:xfrm flipH="1">
            <a:off x="1673275" y="2330075"/>
            <a:ext cx="644400" cy="111600"/>
          </a:xfrm>
          <a:prstGeom prst="straightConnector1">
            <a:avLst/>
          </a:prstGeom>
          <a:noFill/>
          <a:ln cap="flat" cmpd="sng" w="9525">
            <a:solidFill>
              <a:schemeClr val="dk2"/>
            </a:solidFill>
            <a:prstDash val="solid"/>
            <a:round/>
            <a:headEnd len="med" w="med" type="none"/>
            <a:tailEnd len="med" w="med" type="triangle"/>
          </a:ln>
        </p:spPr>
      </p:cxnSp>
      <p:cxnSp>
        <p:nvCxnSpPr>
          <p:cNvPr id="151" name="Google Shape;151;p23"/>
          <p:cNvCxnSpPr/>
          <p:nvPr/>
        </p:nvCxnSpPr>
        <p:spPr>
          <a:xfrm flipH="1">
            <a:off x="1821825" y="3061300"/>
            <a:ext cx="619800" cy="136500"/>
          </a:xfrm>
          <a:prstGeom prst="straightConnector1">
            <a:avLst/>
          </a:prstGeom>
          <a:noFill/>
          <a:ln cap="flat" cmpd="sng" w="9525">
            <a:solidFill>
              <a:schemeClr val="dk2"/>
            </a:solidFill>
            <a:prstDash val="solid"/>
            <a:round/>
            <a:headEnd len="med" w="med" type="none"/>
            <a:tailEnd len="med" w="med" type="triangle"/>
          </a:ln>
        </p:spPr>
      </p:cxnSp>
      <p:cxnSp>
        <p:nvCxnSpPr>
          <p:cNvPr id="152" name="Google Shape;152;p23"/>
          <p:cNvCxnSpPr/>
          <p:nvPr/>
        </p:nvCxnSpPr>
        <p:spPr>
          <a:xfrm flipH="1">
            <a:off x="1574175" y="3829750"/>
            <a:ext cx="532800" cy="1734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Textrank Model</a:t>
            </a:r>
            <a:endParaRPr/>
          </a:p>
        </p:txBody>
      </p:sp>
      <p:pic>
        <p:nvPicPr>
          <p:cNvPr id="158" name="Google Shape;158;p24"/>
          <p:cNvPicPr preferRelativeResize="0"/>
          <p:nvPr/>
        </p:nvPicPr>
        <p:blipFill>
          <a:blip r:embed="rId3">
            <a:alphaModFix/>
          </a:blip>
          <a:stretch>
            <a:fillRect/>
          </a:stretch>
        </p:blipFill>
        <p:spPr>
          <a:xfrm>
            <a:off x="152400" y="1170200"/>
            <a:ext cx="5593850" cy="3721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Arranging Outputs in the order speaker said</a:t>
            </a:r>
            <a:endParaRPr/>
          </a:p>
        </p:txBody>
      </p:sp>
      <p:sp>
        <p:nvSpPr>
          <p:cNvPr id="164" name="Google Shape;164;p25"/>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As textrank algorithm is an extractive method of text summarization, it just fetches the important sentences from the text. We need to arrange the fetched sentences in the order as they have appeared in the actual dialogue to make the summary understandable and meaningful!</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Evaluation </a:t>
            </a:r>
            <a:endParaRPr/>
          </a:p>
        </p:txBody>
      </p:sp>
      <p:sp>
        <p:nvSpPr>
          <p:cNvPr id="170" name="Google Shape;170;p2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Precision</a:t>
            </a:r>
            <a:endParaRPr/>
          </a:p>
          <a:p>
            <a:pPr indent="-342900" lvl="0" marL="457200" rtl="0" algn="l">
              <a:spcBef>
                <a:spcPts val="0"/>
              </a:spcBef>
              <a:spcAft>
                <a:spcPts val="0"/>
              </a:spcAft>
              <a:buSzPts val="1800"/>
              <a:buChar char="●"/>
            </a:pPr>
            <a:r>
              <a:rPr lang="en"/>
              <a:t>Recall</a:t>
            </a:r>
            <a:endParaRPr/>
          </a:p>
          <a:p>
            <a:pPr indent="-342900" lvl="0" marL="457200" rtl="0" algn="l">
              <a:spcBef>
                <a:spcPts val="0"/>
              </a:spcBef>
              <a:spcAft>
                <a:spcPts val="0"/>
              </a:spcAft>
              <a:buSzPts val="1800"/>
              <a:buChar char="●"/>
            </a:pPr>
            <a:r>
              <a:rPr lang="en"/>
              <a:t>Rouge Score</a:t>
            </a:r>
            <a:endParaRPr/>
          </a:p>
        </p:txBody>
      </p:sp>
      <p:pic>
        <p:nvPicPr>
          <p:cNvPr id="171" name="Google Shape;171;p26"/>
          <p:cNvPicPr preferRelativeResize="0"/>
          <p:nvPr/>
        </p:nvPicPr>
        <p:blipFill>
          <a:blip r:embed="rId3">
            <a:alphaModFix/>
          </a:blip>
          <a:stretch>
            <a:fillRect/>
          </a:stretch>
        </p:blipFill>
        <p:spPr>
          <a:xfrm>
            <a:off x="5086800" y="1017800"/>
            <a:ext cx="3028950" cy="1504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 </a:t>
            </a:r>
            <a:endParaRPr sz="1300"/>
          </a:p>
        </p:txBody>
      </p:sp>
      <p:sp>
        <p:nvSpPr>
          <p:cNvPr id="177" name="Google Shape;177;p27"/>
          <p:cNvSpPr txBox="1"/>
          <p:nvPr>
            <p:ph idx="1" type="body"/>
          </p:nvPr>
        </p:nvSpPr>
        <p:spPr>
          <a:xfrm>
            <a:off x="311700" y="1229875"/>
            <a:ext cx="8520600" cy="361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 referenced summary:</a:t>
            </a:r>
            <a:endParaRPr/>
          </a:p>
          <a:p>
            <a:pPr indent="0" lvl="0" marL="0" rtl="0" algn="l">
              <a:spcBef>
                <a:spcPts val="1600"/>
              </a:spcBef>
              <a:spcAft>
                <a:spcPts val="0"/>
              </a:spcAft>
              <a:buNone/>
            </a:pPr>
            <a:r>
              <a:rPr lang="en" sz="1350">
                <a:solidFill>
                  <a:srgbClr val="212121"/>
                </a:solidFill>
                <a:highlight>
                  <a:srgbClr val="FFFFFF"/>
                </a:highlight>
              </a:rPr>
              <a:t>Ankita asked that Hi Kavya how are you doing . Kavya said that I am doing good and asked that How about you . Ankita said that I am good as well and asked that How are you dealing with Delhi’s pollution . Kavya said that It’s really terrifying especially in winters and said that I recently ordered a pollution mask to decrease the effect of pollution but we cannot wear it all the time and asked that But what we need to do at home . Ankita said that Air purifiers and asked that Don’t they work well . Kavya said that They do but not everyone can afford it and asked that Furthermore would you want to operate them for hours every day and many months . Ankita said that You have got a point and said that I’m also thinking to buy a pollution mask and asked that What would you suggest . Kavya said that I purchased an N90 mask for INR 2 500/- and said that I have examined the cheap ones as well the one that cost 20-30 rupees for a single piece.</a:t>
            </a:r>
            <a:endParaRPr sz="1350">
              <a:solidFill>
                <a:srgbClr val="212121"/>
              </a:solidFill>
              <a:highlight>
                <a:srgbClr val="FFFFFF"/>
              </a:highlight>
            </a:endParaRPr>
          </a:p>
          <a:p>
            <a:pPr indent="0" lvl="0" marL="0" rtl="0" algn="l">
              <a:spcBef>
                <a:spcPts val="1600"/>
              </a:spcBef>
              <a:spcAft>
                <a:spcPts val="1600"/>
              </a:spcAft>
              <a:buNone/>
            </a:pPr>
            <a:r>
              <a:rPr lang="en" sz="1550">
                <a:solidFill>
                  <a:srgbClr val="212121"/>
                </a:solidFill>
                <a:highlight>
                  <a:srgbClr val="FFFFFF"/>
                </a:highlight>
              </a:rPr>
              <a:t> </a:t>
            </a:r>
            <a:endParaRPr sz="1350">
              <a:solidFill>
                <a:srgbClr val="212121"/>
              </a:solidFill>
              <a:highlight>
                <a:srgbClr val="FFFFFF"/>
              </a:highlight>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8"/>
          <p:cNvSpPr txBox="1"/>
          <p:nvPr>
            <p:ph idx="1" type="body"/>
          </p:nvPr>
        </p:nvSpPr>
        <p:spPr>
          <a:xfrm>
            <a:off x="311700" y="291325"/>
            <a:ext cx="8520600" cy="42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150">
              <a:solidFill>
                <a:srgbClr val="212121"/>
              </a:solidFill>
              <a:highlight>
                <a:srgbClr val="FFFFFF"/>
              </a:highlight>
            </a:endParaRPr>
          </a:p>
          <a:p>
            <a:pPr indent="0" lvl="0" marL="0" rtl="0" algn="l">
              <a:spcBef>
                <a:spcPts val="1600"/>
              </a:spcBef>
              <a:spcAft>
                <a:spcPts val="0"/>
              </a:spcAft>
              <a:buNone/>
            </a:pPr>
            <a:r>
              <a:rPr lang="en" sz="1550">
                <a:solidFill>
                  <a:srgbClr val="212121"/>
                </a:solidFill>
                <a:highlight>
                  <a:schemeClr val="lt1"/>
                </a:highlight>
              </a:rPr>
              <a:t>Output of Textrank Model :</a:t>
            </a:r>
            <a:endParaRPr sz="1150">
              <a:solidFill>
                <a:srgbClr val="212121"/>
              </a:solidFill>
              <a:highlight>
                <a:srgbClr val="FFFFFF"/>
              </a:highlight>
            </a:endParaRPr>
          </a:p>
          <a:p>
            <a:pPr indent="0" lvl="0" marL="0" rtl="0" algn="l">
              <a:spcBef>
                <a:spcPts val="1600"/>
              </a:spcBef>
              <a:spcAft>
                <a:spcPts val="0"/>
              </a:spcAft>
              <a:buNone/>
            </a:pPr>
            <a:r>
              <a:rPr lang="en" sz="1350">
                <a:solidFill>
                  <a:srgbClr val="212121"/>
                </a:solidFill>
                <a:highlight>
                  <a:srgbClr val="FFFFFF"/>
                </a:highlight>
              </a:rPr>
              <a:t>Ankita  said that  I am good as well and asked that  How are you dealing with Delhi’s pollution . Kavya  said that  It’s really terrifying  especially in winters and said that  I recently ordered a pollution mask to decrease the effect of pollution  but we cannot wear it all the time and asked that  But what we need to do at home . Kavya  asked that  What about pollution from fireworks on Diwali . Ankita  said that  There have been some limitations on the use of crackers at least in Delhi  but implementation is not easy and said that  To be fair  I am not too concerned about crackers because their impact is only for a few days and said that  I am more bothered about the month-on-month high level of pollution rising out of other circumstances .Kavya  said that  I agree  but I think residents too have some part in controlling pollution and said that  We can stop people from burning polythene bags and other dangerous waste in winter and said that  We can also reach construction activities in our area during the period it is forbidden .</a:t>
            </a:r>
            <a:endParaRPr sz="1350">
              <a:solidFill>
                <a:srgbClr val="212121"/>
              </a:solidFill>
              <a:highlight>
                <a:srgbClr val="FFFFFF"/>
              </a:highlight>
            </a:endParaRPr>
          </a:p>
          <a:p>
            <a:pPr indent="0" lvl="0" marL="0" rtl="0" algn="l">
              <a:spcBef>
                <a:spcPts val="1600"/>
              </a:spcBef>
              <a:spcAft>
                <a:spcPts val="0"/>
              </a:spcAft>
              <a:buNone/>
            </a:pPr>
            <a:r>
              <a:t/>
            </a:r>
            <a:endParaRPr sz="1150">
              <a:solidFill>
                <a:srgbClr val="212121"/>
              </a:solidFill>
              <a:highlight>
                <a:srgbClr val="FFFFFF"/>
              </a:highlight>
            </a:endParaRPr>
          </a:p>
          <a:p>
            <a:pPr indent="0" lvl="0" marL="0" rtl="0" algn="l">
              <a:spcBef>
                <a:spcPts val="1600"/>
              </a:spcBef>
              <a:spcAft>
                <a:spcPts val="1600"/>
              </a:spcAft>
              <a:buNone/>
            </a:pPr>
            <a:r>
              <a:t/>
            </a:r>
            <a:endParaRPr sz="2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9"/>
          <p:cNvSpPr txBox="1"/>
          <p:nvPr>
            <p:ph idx="1" type="body"/>
          </p:nvPr>
        </p:nvSpPr>
        <p:spPr>
          <a:xfrm>
            <a:off x="311700" y="3639125"/>
            <a:ext cx="8520600" cy="92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Table: F1-measure</a:t>
            </a:r>
            <a:endParaRPr/>
          </a:p>
        </p:txBody>
      </p:sp>
      <p:pic>
        <p:nvPicPr>
          <p:cNvPr id="189" name="Google Shape;189;p29"/>
          <p:cNvPicPr preferRelativeResize="0"/>
          <p:nvPr/>
        </p:nvPicPr>
        <p:blipFill>
          <a:blip r:embed="rId3">
            <a:alphaModFix/>
          </a:blip>
          <a:stretch>
            <a:fillRect/>
          </a:stretch>
        </p:blipFill>
        <p:spPr>
          <a:xfrm>
            <a:off x="854299" y="530549"/>
            <a:ext cx="7523050" cy="31671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95" name="Google Shape;195;p30"/>
          <p:cNvSpPr txBox="1"/>
          <p:nvPr>
            <p:ph idx="1" type="body"/>
          </p:nvPr>
        </p:nvSpPr>
        <p:spPr>
          <a:xfrm>
            <a:off x="311700" y="1155500"/>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latin typeface="Times New Roman"/>
                <a:ea typeface="Times New Roman"/>
                <a:cs typeface="Times New Roman"/>
                <a:sym typeface="Times New Roman"/>
              </a:rPr>
              <a:t>Conversations </a:t>
            </a:r>
            <a:r>
              <a:rPr lang="en">
                <a:latin typeface="Times New Roman"/>
                <a:ea typeface="Times New Roman"/>
                <a:cs typeface="Times New Roman"/>
                <a:sym typeface="Times New Roman"/>
              </a:rPr>
              <a:t>are in form of dialogues containing spontaneous utterances with speech disfluencies. This makes them cumbersome, complex and time consuming to read. And hence, there has been increasing demand for the creation of systems to automatically summarize both text and spoken conversations. So far, there are different techniques available for normal text summarisation but not many techniques are </a:t>
            </a:r>
            <a:r>
              <a:rPr lang="en">
                <a:latin typeface="Times New Roman"/>
                <a:ea typeface="Times New Roman"/>
                <a:cs typeface="Times New Roman"/>
                <a:sym typeface="Times New Roman"/>
              </a:rPr>
              <a:t>available</a:t>
            </a:r>
            <a:r>
              <a:rPr lang="en">
                <a:latin typeface="Times New Roman"/>
                <a:ea typeface="Times New Roman"/>
                <a:cs typeface="Times New Roman"/>
                <a:sym typeface="Times New Roman"/>
              </a:rPr>
              <a:t> for dialogue summarisation. Hence it is a challenging task for us to implement this model with as much simplicity as possible!</a:t>
            </a:r>
            <a:endParaRPr>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31"/>
          <p:cNvPicPr preferRelativeResize="0"/>
          <p:nvPr/>
        </p:nvPicPr>
        <p:blipFill>
          <a:blip r:embed="rId3">
            <a:alphaModFix/>
          </a:blip>
          <a:stretch>
            <a:fillRect/>
          </a:stretch>
        </p:blipFill>
        <p:spPr>
          <a:xfrm>
            <a:off x="1277599" y="321450"/>
            <a:ext cx="6211876" cy="40886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a:t>
            </a:r>
            <a:endParaRPr/>
          </a:p>
        </p:txBody>
      </p:sp>
      <p:sp>
        <p:nvSpPr>
          <p:cNvPr id="91" name="Google Shape;91;p1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[Team ID:7]</a:t>
            </a:r>
            <a:endParaRPr/>
          </a:p>
        </p:txBody>
      </p:sp>
      <p:graphicFrame>
        <p:nvGraphicFramePr>
          <p:cNvPr id="92" name="Google Shape;92;p14"/>
          <p:cNvGraphicFramePr/>
          <p:nvPr/>
        </p:nvGraphicFramePr>
        <p:xfrm>
          <a:off x="952500" y="2190750"/>
          <a:ext cx="3000000" cy="3000000"/>
        </p:xfrm>
        <a:graphic>
          <a:graphicData uri="http://schemas.openxmlformats.org/drawingml/2006/table">
            <a:tbl>
              <a:tblPr>
                <a:noFill/>
                <a:tableStyleId>{5CA7C8A4-E746-40E9-9448-B907E7E61060}</a:tableStyleId>
              </a:tblPr>
              <a:tblGrid>
                <a:gridCol w="2413000"/>
                <a:gridCol w="2413000"/>
                <a:gridCol w="2413000"/>
              </a:tblGrid>
              <a:tr h="381000">
                <a:tc>
                  <a:txBody>
                    <a:bodyPr/>
                    <a:lstStyle/>
                    <a:p>
                      <a:pPr indent="0" lvl="0" marL="0" rtl="0" algn="l">
                        <a:spcBef>
                          <a:spcPts val="0"/>
                        </a:spcBef>
                        <a:spcAft>
                          <a:spcPts val="0"/>
                        </a:spcAft>
                        <a:buNone/>
                      </a:pPr>
                      <a:r>
                        <a:rPr b="1" lang="en"/>
                        <a:t>Name</a:t>
                      </a:r>
                      <a:endParaRPr b="1"/>
                    </a:p>
                  </a:txBody>
                  <a:tcPr marT="91425" marB="91425" marR="91425" marL="91425">
                    <a:solidFill>
                      <a:srgbClr val="A4C2F4"/>
                    </a:solidFill>
                  </a:tcPr>
                </a:tc>
                <a:tc>
                  <a:txBody>
                    <a:bodyPr/>
                    <a:lstStyle/>
                    <a:p>
                      <a:pPr indent="0" lvl="0" marL="0" rtl="0" algn="l">
                        <a:spcBef>
                          <a:spcPts val="0"/>
                        </a:spcBef>
                        <a:spcAft>
                          <a:spcPts val="0"/>
                        </a:spcAft>
                        <a:buNone/>
                      </a:pPr>
                      <a:r>
                        <a:rPr lang="en"/>
                        <a:t>Madhurima Sen</a:t>
                      </a:r>
                      <a:endParaRPr/>
                    </a:p>
                  </a:txBody>
                  <a:tcPr marT="91425" marB="91425" marR="91425" marL="91425">
                    <a:solidFill>
                      <a:srgbClr val="F9CB9C"/>
                    </a:solidFill>
                  </a:tcPr>
                </a:tc>
                <a:tc>
                  <a:txBody>
                    <a:bodyPr/>
                    <a:lstStyle/>
                    <a:p>
                      <a:pPr indent="0" lvl="0" marL="0" rtl="0" algn="l">
                        <a:spcBef>
                          <a:spcPts val="0"/>
                        </a:spcBef>
                        <a:spcAft>
                          <a:spcPts val="0"/>
                        </a:spcAft>
                        <a:buNone/>
                      </a:pPr>
                      <a:r>
                        <a:rPr lang="en"/>
                        <a:t>Rashmita Roy</a:t>
                      </a:r>
                      <a:endParaRPr/>
                    </a:p>
                  </a:txBody>
                  <a:tcPr marT="91425" marB="91425" marR="91425" marL="91425">
                    <a:solidFill>
                      <a:srgbClr val="F9CB9C"/>
                    </a:solidFill>
                  </a:tcPr>
                </a:tc>
              </a:tr>
              <a:tr h="381000">
                <a:tc>
                  <a:txBody>
                    <a:bodyPr/>
                    <a:lstStyle/>
                    <a:p>
                      <a:pPr indent="0" lvl="0" marL="0" rtl="0" algn="l">
                        <a:spcBef>
                          <a:spcPts val="0"/>
                        </a:spcBef>
                        <a:spcAft>
                          <a:spcPts val="0"/>
                        </a:spcAft>
                        <a:buNone/>
                      </a:pPr>
                      <a:r>
                        <a:rPr b="1" lang="en"/>
                        <a:t>University Roll No</a:t>
                      </a:r>
                      <a:endParaRPr b="1"/>
                    </a:p>
                  </a:txBody>
                  <a:tcPr marT="91425" marB="91425" marR="91425" marL="91425">
                    <a:solidFill>
                      <a:srgbClr val="9FC5E8"/>
                    </a:solidFill>
                  </a:tcPr>
                </a:tc>
                <a:tc>
                  <a:txBody>
                    <a:bodyPr/>
                    <a:lstStyle/>
                    <a:p>
                      <a:pPr indent="0" lvl="0" marL="0" rtl="0" algn="l">
                        <a:spcBef>
                          <a:spcPts val="0"/>
                        </a:spcBef>
                        <a:spcAft>
                          <a:spcPts val="0"/>
                        </a:spcAft>
                        <a:buNone/>
                      </a:pPr>
                      <a:r>
                        <a:rPr lang="en"/>
                        <a:t>10400117154</a:t>
                      </a:r>
                      <a:endParaRPr/>
                    </a:p>
                  </a:txBody>
                  <a:tcPr marT="91425" marB="91425" marR="91425" marL="91425">
                    <a:solidFill>
                      <a:srgbClr val="F9CB9C"/>
                    </a:solidFill>
                  </a:tcPr>
                </a:tc>
                <a:tc>
                  <a:txBody>
                    <a:bodyPr/>
                    <a:lstStyle/>
                    <a:p>
                      <a:pPr indent="0" lvl="0" marL="0" rtl="0" algn="l">
                        <a:spcBef>
                          <a:spcPts val="0"/>
                        </a:spcBef>
                        <a:spcAft>
                          <a:spcPts val="0"/>
                        </a:spcAft>
                        <a:buNone/>
                      </a:pPr>
                      <a:r>
                        <a:rPr lang="en"/>
                        <a:t>10400117116</a:t>
                      </a:r>
                      <a:endParaRPr/>
                    </a:p>
                  </a:txBody>
                  <a:tcPr marT="91425" marB="91425" marR="91425" marL="91425">
                    <a:solidFill>
                      <a:srgbClr val="F9CB9C"/>
                    </a:solidFill>
                  </a:tcPr>
                </a:tc>
              </a:tr>
              <a:tr h="381000">
                <a:tc>
                  <a:txBody>
                    <a:bodyPr/>
                    <a:lstStyle/>
                    <a:p>
                      <a:pPr indent="0" lvl="0" marL="0" rtl="0" algn="l">
                        <a:spcBef>
                          <a:spcPts val="0"/>
                        </a:spcBef>
                        <a:spcAft>
                          <a:spcPts val="0"/>
                        </a:spcAft>
                        <a:buNone/>
                      </a:pPr>
                      <a:r>
                        <a:rPr b="1" lang="en"/>
                        <a:t>Class Roll No</a:t>
                      </a:r>
                      <a:endParaRPr b="1"/>
                    </a:p>
                  </a:txBody>
                  <a:tcPr marT="91425" marB="91425" marR="91425" marL="91425">
                    <a:solidFill>
                      <a:srgbClr val="9FC5E8"/>
                    </a:solidFill>
                  </a:tcPr>
                </a:tc>
                <a:tc>
                  <a:txBody>
                    <a:bodyPr/>
                    <a:lstStyle/>
                    <a:p>
                      <a:pPr indent="0" lvl="0" marL="0" rtl="0" algn="l">
                        <a:spcBef>
                          <a:spcPts val="0"/>
                        </a:spcBef>
                        <a:spcAft>
                          <a:spcPts val="0"/>
                        </a:spcAft>
                        <a:buNone/>
                      </a:pPr>
                      <a:r>
                        <a:rPr lang="en"/>
                        <a:t>114</a:t>
                      </a:r>
                      <a:endParaRPr/>
                    </a:p>
                  </a:txBody>
                  <a:tcPr marT="91425" marB="91425" marR="91425" marL="91425">
                    <a:solidFill>
                      <a:srgbClr val="F9CB9C"/>
                    </a:solidFill>
                  </a:tcPr>
                </a:tc>
                <a:tc>
                  <a:txBody>
                    <a:bodyPr/>
                    <a:lstStyle/>
                    <a:p>
                      <a:pPr indent="0" lvl="0" marL="0" rtl="0" algn="l">
                        <a:spcBef>
                          <a:spcPts val="0"/>
                        </a:spcBef>
                        <a:spcAft>
                          <a:spcPts val="0"/>
                        </a:spcAft>
                        <a:buNone/>
                      </a:pPr>
                      <a:r>
                        <a:rPr lang="en"/>
                        <a:t>78</a:t>
                      </a:r>
                      <a:endParaRPr/>
                    </a:p>
                  </a:txBody>
                  <a:tcPr marT="91425" marB="91425" marR="91425" marL="91425">
                    <a:solidFill>
                      <a:srgbClr val="F9CB9C"/>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a:t>
            </a:r>
            <a:endParaRPr/>
          </a:p>
        </p:txBody>
      </p:sp>
      <p:sp>
        <p:nvSpPr>
          <p:cNvPr id="98" name="Google Shape;98;p15"/>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What is NLP?</a:t>
            </a:r>
            <a:endParaRPr/>
          </a:p>
          <a:p>
            <a:pPr indent="-342900" lvl="0" marL="457200" rtl="0" algn="l">
              <a:spcBef>
                <a:spcPts val="0"/>
              </a:spcBef>
              <a:spcAft>
                <a:spcPts val="0"/>
              </a:spcAft>
              <a:buSzPts val="1800"/>
              <a:buAutoNum type="arabicPeriod"/>
            </a:pPr>
            <a:r>
              <a:rPr lang="en"/>
              <a:t>What is Summarization &amp; its type</a:t>
            </a:r>
            <a:endParaRPr/>
          </a:p>
          <a:p>
            <a:pPr indent="-342900" lvl="0" marL="457200" rtl="0" algn="l">
              <a:spcBef>
                <a:spcPts val="0"/>
              </a:spcBef>
              <a:spcAft>
                <a:spcPts val="0"/>
              </a:spcAft>
              <a:buSzPts val="1800"/>
              <a:buAutoNum type="arabicPeriod"/>
            </a:pPr>
            <a:r>
              <a:rPr lang="en"/>
              <a:t>Scope of dialogue summarization</a:t>
            </a:r>
            <a:endParaRPr/>
          </a:p>
          <a:p>
            <a:pPr indent="-342900" lvl="0" marL="457200" rtl="0" algn="l">
              <a:spcBef>
                <a:spcPts val="0"/>
              </a:spcBef>
              <a:spcAft>
                <a:spcPts val="0"/>
              </a:spcAft>
              <a:buSzPts val="1800"/>
              <a:buAutoNum type="arabicPeriod"/>
            </a:pPr>
            <a:r>
              <a:rPr lang="en"/>
              <a:t>Previous studies on dialogue  summarization</a:t>
            </a:r>
            <a:endParaRPr/>
          </a:p>
          <a:p>
            <a:pPr indent="-342900" lvl="0" marL="457200" rtl="0" algn="l">
              <a:spcBef>
                <a:spcPts val="0"/>
              </a:spcBef>
              <a:spcAft>
                <a:spcPts val="0"/>
              </a:spcAft>
              <a:buSzPts val="1800"/>
              <a:buAutoNum type="arabicPeriod"/>
            </a:pPr>
            <a:r>
              <a:rPr lang="en"/>
              <a:t>Project Illustration(with result )</a:t>
            </a:r>
            <a:endParaRPr/>
          </a:p>
          <a:p>
            <a:pPr indent="-342900" lvl="0" marL="457200" rtl="0" algn="l">
              <a:spcBef>
                <a:spcPts val="0"/>
              </a:spcBef>
              <a:spcAft>
                <a:spcPts val="0"/>
              </a:spcAft>
              <a:buSzPts val="1800"/>
              <a:buAutoNum type="arabicPeriod"/>
            </a:pPr>
            <a:r>
              <a:rPr lang="en"/>
              <a:t>Conclusion</a:t>
            </a:r>
            <a:endParaRPr/>
          </a:p>
        </p:txBody>
      </p:sp>
      <p:pic>
        <p:nvPicPr>
          <p:cNvPr id="99" name="Google Shape;99;p15"/>
          <p:cNvPicPr preferRelativeResize="0"/>
          <p:nvPr/>
        </p:nvPicPr>
        <p:blipFill>
          <a:blip r:embed="rId3">
            <a:alphaModFix/>
          </a:blip>
          <a:stretch>
            <a:fillRect/>
          </a:stretch>
        </p:blipFill>
        <p:spPr>
          <a:xfrm>
            <a:off x="5776400" y="650100"/>
            <a:ext cx="3283600" cy="3164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Natural Language Processing?</a:t>
            </a:r>
            <a:endParaRPr/>
          </a:p>
        </p:txBody>
      </p:sp>
      <p:sp>
        <p:nvSpPr>
          <p:cNvPr id="105" name="Google Shape;105;p1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000000"/>
                </a:solidFill>
                <a:highlight>
                  <a:srgbClr val="FFFFFF"/>
                </a:highlight>
              </a:rPr>
              <a:t>Natural language processing (NLP) is the ability of a computer        </a:t>
            </a:r>
            <a:endParaRPr sz="1350">
              <a:solidFill>
                <a:srgbClr val="000000"/>
              </a:solidFill>
              <a:highlight>
                <a:srgbClr val="FFFFFF"/>
              </a:highlight>
            </a:endParaRPr>
          </a:p>
          <a:p>
            <a:pPr indent="0" lvl="0" marL="0" rtl="0" algn="l">
              <a:spcBef>
                <a:spcPts val="1600"/>
              </a:spcBef>
              <a:spcAft>
                <a:spcPts val="0"/>
              </a:spcAft>
              <a:buNone/>
            </a:pPr>
            <a:r>
              <a:rPr lang="en" sz="1350">
                <a:solidFill>
                  <a:srgbClr val="000000"/>
                </a:solidFill>
                <a:highlight>
                  <a:srgbClr val="FFFFFF"/>
                </a:highlight>
              </a:rPr>
              <a:t>program to understand human language as it is spoken. </a:t>
            </a:r>
            <a:endParaRPr sz="1350">
              <a:solidFill>
                <a:srgbClr val="000000"/>
              </a:solidFill>
              <a:highlight>
                <a:srgbClr val="FFFFFF"/>
              </a:highlight>
            </a:endParaRPr>
          </a:p>
          <a:p>
            <a:pPr indent="0" lvl="0" marL="0" rtl="0" algn="l">
              <a:spcBef>
                <a:spcPts val="1600"/>
              </a:spcBef>
              <a:spcAft>
                <a:spcPts val="0"/>
              </a:spcAft>
              <a:buNone/>
            </a:pPr>
            <a:r>
              <a:rPr lang="en" sz="1350">
                <a:solidFill>
                  <a:srgbClr val="000000"/>
                </a:solidFill>
                <a:highlight>
                  <a:srgbClr val="FFFFFF"/>
                </a:highlight>
              </a:rPr>
              <a:t>NLP is a component of artificial intelligence (</a:t>
            </a:r>
            <a:r>
              <a:rPr lang="en" sz="1350" u="sng">
                <a:solidFill>
                  <a:srgbClr val="000000"/>
                </a:solidFill>
                <a:highlight>
                  <a:srgbClr val="FFFFFF"/>
                </a:highlight>
                <a:hlinkClick r:id="rId3">
                  <a:extLst>
                    <a:ext uri="{A12FA001-AC4F-418D-AE19-62706E023703}">
                      <ahyp:hlinkClr val="tx"/>
                    </a:ext>
                  </a:extLst>
                </a:hlinkClick>
              </a:rPr>
              <a:t>AI</a:t>
            </a:r>
            <a:r>
              <a:rPr lang="en" sz="1350">
                <a:solidFill>
                  <a:srgbClr val="000000"/>
                </a:solidFill>
                <a:highlight>
                  <a:srgbClr val="FFFFFF"/>
                </a:highlight>
              </a:rPr>
              <a:t>).</a:t>
            </a:r>
            <a:endParaRPr sz="1350">
              <a:solidFill>
                <a:srgbClr val="000000"/>
              </a:solidFill>
              <a:highlight>
                <a:srgbClr val="FFFFFF"/>
              </a:highlight>
            </a:endParaRPr>
          </a:p>
          <a:p>
            <a:pPr indent="0" lvl="0" marL="0" rtl="0" algn="l">
              <a:spcBef>
                <a:spcPts val="1600"/>
              </a:spcBef>
              <a:spcAft>
                <a:spcPts val="1600"/>
              </a:spcAft>
              <a:buNone/>
            </a:pPr>
            <a:r>
              <a:rPr lang="en" sz="1350">
                <a:solidFill>
                  <a:srgbClr val="000000"/>
                </a:solidFill>
                <a:highlight>
                  <a:srgbClr val="FFFFFF"/>
                </a:highlight>
                <a:latin typeface="Arial"/>
                <a:ea typeface="Arial"/>
                <a:cs typeface="Arial"/>
                <a:sym typeface="Arial"/>
              </a:rPr>
              <a:t>                                                            </a:t>
            </a:r>
            <a:endParaRPr sz="1350">
              <a:solidFill>
                <a:srgbClr val="000000"/>
              </a:solidFill>
              <a:highlight>
                <a:srgbClr val="FFFFFF"/>
              </a:highlight>
              <a:latin typeface="Arial"/>
              <a:ea typeface="Arial"/>
              <a:cs typeface="Arial"/>
              <a:sym typeface="Arial"/>
            </a:endParaRPr>
          </a:p>
        </p:txBody>
      </p:sp>
      <p:pic>
        <p:nvPicPr>
          <p:cNvPr id="106" name="Google Shape;106;p16"/>
          <p:cNvPicPr preferRelativeResize="0"/>
          <p:nvPr/>
        </p:nvPicPr>
        <p:blipFill>
          <a:blip r:embed="rId4">
            <a:alphaModFix/>
          </a:blip>
          <a:stretch>
            <a:fillRect/>
          </a:stretch>
        </p:blipFill>
        <p:spPr>
          <a:xfrm>
            <a:off x="5828775" y="1446088"/>
            <a:ext cx="2914650" cy="1571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06"/>
                                        </p:tgtEl>
                                        <p:attrNameLst>
                                          <p:attrName>style.visibility</p:attrName>
                                        </p:attrNameLst>
                                      </p:cBhvr>
                                      <p:to>
                                        <p:strVal val="visible"/>
                                      </p:to>
                                    </p:set>
                                    <p:anim calcmode="lin" valueType="num">
                                      <p:cBhvr additive="base">
                                        <p:cTn dur="1000"/>
                                        <p:tgtEl>
                                          <p:spTgt spid="106"/>
                                        </p:tgtEl>
                                        <p:attrNameLst>
                                          <p:attrName>ppt_w</p:attrName>
                                        </p:attrNameLst>
                                      </p:cBhvr>
                                      <p:tavLst>
                                        <p:tav fmla="" tm="0">
                                          <p:val>
                                            <p:strVal val="0"/>
                                          </p:val>
                                        </p:tav>
                                        <p:tav fmla="" tm="100000">
                                          <p:val>
                                            <p:strVal val="#ppt_w"/>
                                          </p:val>
                                        </p:tav>
                                      </p:tavLst>
                                    </p:anim>
                                    <p:anim calcmode="lin" valueType="num">
                                      <p:cBhvr additive="base">
                                        <p:cTn dur="1000"/>
                                        <p:tgtEl>
                                          <p:spTgt spid="10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Application of NLP</a:t>
            </a:r>
            <a:endParaRPr/>
          </a:p>
        </p:txBody>
      </p:sp>
      <p:sp>
        <p:nvSpPr>
          <p:cNvPr id="112" name="Google Shape;112;p17"/>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Speech processing                               </a:t>
            </a:r>
            <a:endParaRPr/>
          </a:p>
          <a:p>
            <a:pPr indent="-342900" lvl="0" marL="457200" rtl="0" algn="l">
              <a:spcBef>
                <a:spcPts val="0"/>
              </a:spcBef>
              <a:spcAft>
                <a:spcPts val="0"/>
              </a:spcAft>
              <a:buSzPts val="1800"/>
              <a:buChar char="●"/>
            </a:pPr>
            <a:r>
              <a:rPr lang="en"/>
              <a:t>Information extraction</a:t>
            </a:r>
            <a:endParaRPr/>
          </a:p>
          <a:p>
            <a:pPr indent="-342900" lvl="0" marL="457200" rtl="0" algn="l">
              <a:spcBef>
                <a:spcPts val="0"/>
              </a:spcBef>
              <a:spcAft>
                <a:spcPts val="0"/>
              </a:spcAft>
              <a:buSzPts val="1800"/>
              <a:buChar char="●"/>
            </a:pPr>
            <a:r>
              <a:rPr lang="en"/>
              <a:t>Machine translation</a:t>
            </a:r>
            <a:endParaRPr/>
          </a:p>
          <a:p>
            <a:pPr indent="-342900" lvl="0" marL="457200" rtl="0" algn="l">
              <a:spcBef>
                <a:spcPts val="0"/>
              </a:spcBef>
              <a:spcAft>
                <a:spcPts val="0"/>
              </a:spcAft>
              <a:buSzPts val="1800"/>
              <a:buChar char="●"/>
            </a:pPr>
            <a:r>
              <a:rPr lang="en"/>
              <a:t>Question answering</a:t>
            </a:r>
            <a:endParaRPr/>
          </a:p>
          <a:p>
            <a:pPr indent="-342900" lvl="0" marL="457200" rtl="0" algn="l">
              <a:spcBef>
                <a:spcPts val="0"/>
              </a:spcBef>
              <a:spcAft>
                <a:spcPts val="0"/>
              </a:spcAft>
              <a:buSzPts val="1800"/>
              <a:buChar char="●"/>
            </a:pPr>
            <a:r>
              <a:rPr lang="en"/>
              <a:t>Summarization</a:t>
            </a:r>
            <a:endParaRPr/>
          </a:p>
          <a:p>
            <a:pPr indent="-342900" lvl="0" marL="457200" rtl="0" algn="l">
              <a:spcBef>
                <a:spcPts val="0"/>
              </a:spcBef>
              <a:spcAft>
                <a:spcPts val="0"/>
              </a:spcAft>
              <a:buSzPts val="1800"/>
              <a:buChar char="●"/>
            </a:pPr>
            <a:r>
              <a:rPr lang="en"/>
              <a:t>Sentiment analysis</a:t>
            </a:r>
            <a:endParaRPr/>
          </a:p>
        </p:txBody>
      </p:sp>
      <p:pic>
        <p:nvPicPr>
          <p:cNvPr id="113" name="Google Shape;113;p17"/>
          <p:cNvPicPr preferRelativeResize="0"/>
          <p:nvPr/>
        </p:nvPicPr>
        <p:blipFill>
          <a:blip r:embed="rId3">
            <a:alphaModFix/>
          </a:blip>
          <a:stretch>
            <a:fillRect/>
          </a:stretch>
        </p:blipFill>
        <p:spPr>
          <a:xfrm>
            <a:off x="4666199" y="934275"/>
            <a:ext cx="3937199" cy="28831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summarization &amp; its type ?</a:t>
            </a:r>
            <a:endParaRPr/>
          </a:p>
        </p:txBody>
      </p:sp>
      <p:sp>
        <p:nvSpPr>
          <p:cNvPr id="119" name="Google Shape;119;p18"/>
          <p:cNvSpPr txBox="1"/>
          <p:nvPr>
            <p:ph idx="1" type="body"/>
          </p:nvPr>
        </p:nvSpPr>
        <p:spPr>
          <a:xfrm>
            <a:off x="311700" y="1229875"/>
            <a:ext cx="8520600" cy="3339000"/>
          </a:xfrm>
          <a:prstGeom prst="rect">
            <a:avLst/>
          </a:prstGeom>
          <a:solidFill>
            <a:srgbClr val="FFFFFF"/>
          </a:solidFill>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292929"/>
                </a:solidFill>
                <a:highlight>
                  <a:srgbClr val="FFFFFF"/>
                </a:highlight>
              </a:rPr>
              <a:t>Text summarization refers to the technique of shortening long pieces of text. The intention is to create a coherent and fluent summary having only the main points outlined in the document.</a:t>
            </a:r>
            <a:endParaRPr sz="1600">
              <a:solidFill>
                <a:srgbClr val="292929"/>
              </a:solidFill>
              <a:highlight>
                <a:srgbClr val="FFFFFF"/>
              </a:highlight>
            </a:endParaRPr>
          </a:p>
          <a:p>
            <a:pPr indent="-342900" lvl="0" marL="457200" rtl="0" algn="l">
              <a:spcBef>
                <a:spcPts val="1600"/>
              </a:spcBef>
              <a:spcAft>
                <a:spcPts val="0"/>
              </a:spcAft>
              <a:buSzPts val="1800"/>
              <a:buAutoNum type="arabicPeriod"/>
            </a:pPr>
            <a:r>
              <a:rPr b="1" lang="en" sz="1600">
                <a:solidFill>
                  <a:srgbClr val="292929"/>
                </a:solidFill>
                <a:highlight>
                  <a:srgbClr val="FFFFFF"/>
                </a:highlight>
              </a:rPr>
              <a:t>Extractive summarization : </a:t>
            </a:r>
            <a:r>
              <a:rPr lang="en" sz="1300">
                <a:solidFill>
                  <a:srgbClr val="202124"/>
                </a:solidFill>
                <a:highlight>
                  <a:srgbClr val="FFFFFF"/>
                </a:highlight>
              </a:rPr>
              <a:t>important information or sentence are extracted from the given </a:t>
            </a:r>
            <a:r>
              <a:rPr b="1" lang="en" sz="1300">
                <a:solidFill>
                  <a:srgbClr val="202124"/>
                </a:solidFill>
                <a:highlight>
                  <a:srgbClr val="FFFFFF"/>
                </a:highlight>
              </a:rPr>
              <a:t> </a:t>
            </a:r>
            <a:r>
              <a:rPr lang="en" sz="1300">
                <a:solidFill>
                  <a:srgbClr val="202124"/>
                </a:solidFill>
                <a:highlight>
                  <a:srgbClr val="FFFFFF"/>
                </a:highlight>
              </a:rPr>
              <a:t>file or original document.</a:t>
            </a:r>
            <a:endParaRPr sz="1700">
              <a:solidFill>
                <a:srgbClr val="292929"/>
              </a:solidFill>
              <a:highlight>
                <a:srgbClr val="FFFFFF"/>
              </a:highlight>
            </a:endParaRPr>
          </a:p>
          <a:p>
            <a:pPr indent="0" lvl="0" marL="0" rtl="0" algn="l">
              <a:spcBef>
                <a:spcPts val="1600"/>
              </a:spcBef>
              <a:spcAft>
                <a:spcPts val="0"/>
              </a:spcAft>
              <a:buNone/>
            </a:pPr>
            <a:r>
              <a:rPr b="1" lang="en" sz="1600">
                <a:solidFill>
                  <a:srgbClr val="292929"/>
                </a:solidFill>
                <a:highlight>
                  <a:srgbClr val="FFFFFF"/>
                </a:highlight>
              </a:rPr>
              <a:t>2.     Abstra</a:t>
            </a:r>
            <a:r>
              <a:rPr b="1" lang="en" sz="1600">
                <a:solidFill>
                  <a:srgbClr val="292929"/>
                </a:solidFill>
                <a:highlight>
                  <a:srgbClr val="FFFFFF"/>
                </a:highlight>
              </a:rPr>
              <a:t>ctive summarization : </a:t>
            </a:r>
            <a:r>
              <a:rPr lang="en" sz="1300">
                <a:solidFill>
                  <a:srgbClr val="202124"/>
                </a:solidFill>
                <a:highlight>
                  <a:srgbClr val="FFFFFF"/>
                </a:highlight>
              </a:rPr>
              <a:t>It reproduces important material in a new way after interpretation and         examination of the text using advanced natural language techniques to generate a new shorter text that conveys the most critical information from the original one.</a:t>
            </a:r>
            <a:endParaRPr sz="1300">
              <a:solidFill>
                <a:srgbClr val="202124"/>
              </a:solidFill>
              <a:highlight>
                <a:srgbClr val="FFFFFF"/>
              </a:highlight>
            </a:endParaRPr>
          </a:p>
          <a:p>
            <a:pPr indent="0" lvl="0" marL="457200" rtl="0" algn="l">
              <a:spcBef>
                <a:spcPts val="1600"/>
              </a:spcBef>
              <a:spcAft>
                <a:spcPts val="0"/>
              </a:spcAft>
              <a:buNone/>
            </a:pPr>
            <a:r>
              <a:t/>
            </a:r>
            <a:endParaRPr b="1" sz="1600">
              <a:solidFill>
                <a:srgbClr val="292929"/>
              </a:solidFill>
              <a:highlight>
                <a:srgbClr val="FFFFFF"/>
              </a:highlight>
            </a:endParaRPr>
          </a:p>
          <a:p>
            <a:pPr indent="0" lvl="0" marL="0" rtl="0" algn="l">
              <a:spcBef>
                <a:spcPts val="1600"/>
              </a:spcBef>
              <a:spcAft>
                <a:spcPts val="1600"/>
              </a:spcAft>
              <a:buNone/>
            </a:pPr>
            <a:r>
              <a:t/>
            </a:r>
            <a:endParaRPr sz="1600">
              <a:solidFill>
                <a:srgbClr val="292929"/>
              </a:solidFill>
              <a:highlight>
                <a:srgbClr val="E8F3E8"/>
              </a:highlight>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Scope of dialogue summarization </a:t>
            </a:r>
            <a:endParaRPr/>
          </a:p>
        </p:txBody>
      </p:sp>
      <p:sp>
        <p:nvSpPr>
          <p:cNvPr id="125" name="Google Shape;125;p19"/>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400">
                <a:solidFill>
                  <a:srgbClr val="000000"/>
                </a:solidFill>
                <a:highlight>
                  <a:srgbClr val="FFFFFF"/>
                </a:highlight>
              </a:rPr>
              <a:t>Dialogue that acts as an info-dump or contains tedious life stuff will frustrate and bore a reader. One way to avoid unnecessary dialogue is to use summarized dialogue. Instead of dictating exactly what a character says, we can sum it up and keep it as part of the narrative. So in this project we shall try to implement a dialogue summarizer model based on different techniques of Natural Language Processing.</a:t>
            </a:r>
            <a:endParaRPr sz="1400">
              <a:solidFill>
                <a:srgbClr val="000000"/>
              </a:solidFill>
              <a:highlight>
                <a:srgbClr val="FFFFFF"/>
              </a:highlight>
            </a:endParaRPr>
          </a:p>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Previous Work</a:t>
            </a:r>
            <a:endParaRPr/>
          </a:p>
        </p:txBody>
      </p:sp>
      <p:sp>
        <p:nvSpPr>
          <p:cNvPr id="131" name="Google Shape;131;p20"/>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Previous work has mostly been focused on extractive approaches for meeting summarization (Garg et al. 2009; Murray et al. 2008). These works focuses on learning a model to classify sentences as important/unimportant. Recently many different approaches are taken towards abstractive summarization. Banerjee et al. (2016) uses the dialogue structure directly to generate summary sentences . Mehdad et al. (2013) used clustering of sentences and building entailment graphs followed by aggregation using word graph model. Query based ranking approach was used in (Mehdad et al. 2014).  They try to simplify conversations using discourse relations. But they have a lot of complex rules that helps them remove less important information from the conversation.</a:t>
            </a:r>
            <a:endParaRPr sz="1400">
              <a:solidFill>
                <a:srgbClr val="000000"/>
              </a:solidFill>
            </a:endParaRPr>
          </a:p>
          <a:p>
            <a:pPr indent="0" lvl="0" marL="0" rtl="0" algn="l">
              <a:spcBef>
                <a:spcPts val="1600"/>
              </a:spcBef>
              <a:spcAft>
                <a:spcPts val="1600"/>
              </a:spcAft>
              <a:buNone/>
            </a:pPr>
            <a:r>
              <a:rPr lang="en" sz="1400">
                <a:solidFill>
                  <a:srgbClr val="000000"/>
                </a:solidFill>
              </a:rPr>
              <a:t>Most summarization techniques discussed so far are designed in a way that they work well on organized texts such as news articles, where all documents have few grammatical errors and less redundancy. So instead of trying to convert conversations directly into summaries we experiment by trying to convert our conversation into a structured and organized text document.</a:t>
            </a:r>
            <a:endParaRPr sz="140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description</a:t>
            </a:r>
            <a:endParaRPr/>
          </a:p>
        </p:txBody>
      </p:sp>
      <p:sp>
        <p:nvSpPr>
          <p:cNvPr id="137" name="Google Shape;137;p21"/>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Dataset: </a:t>
            </a:r>
            <a:endParaRPr b="1"/>
          </a:p>
          <a:p>
            <a:pPr indent="0" lvl="0" marL="0" rtl="0" algn="l">
              <a:spcBef>
                <a:spcPts val="1600"/>
              </a:spcBef>
              <a:spcAft>
                <a:spcPts val="0"/>
              </a:spcAft>
              <a:buNone/>
            </a:pPr>
            <a:r>
              <a:rPr lang="en" sz="1500">
                <a:latin typeface="Times New Roman"/>
                <a:ea typeface="Times New Roman"/>
                <a:cs typeface="Times New Roman"/>
                <a:sym typeface="Times New Roman"/>
              </a:rPr>
              <a:t>5 dialogues on 5 different topics. We are trying to extract a brief idea on that topic from these 5 conversations on that specified topic. Each dialogue contains approx 15-20 lines of speeches(20-25 sentences).</a:t>
            </a:r>
            <a:endParaRPr sz="1500">
              <a:latin typeface="Times New Roman"/>
              <a:ea typeface="Times New Roman"/>
              <a:cs typeface="Times New Roman"/>
              <a:sym typeface="Times New Roman"/>
            </a:endParaRPr>
          </a:p>
          <a:p>
            <a:pPr indent="-323850" lvl="0" marL="457200" rtl="0" algn="l">
              <a:spcBef>
                <a:spcPts val="1600"/>
              </a:spcBef>
              <a:spcAft>
                <a:spcPts val="0"/>
              </a:spcAft>
              <a:buSzPts val="1500"/>
              <a:buFont typeface="Times New Roman"/>
              <a:buAutoNum type="arabicPeriod"/>
            </a:pPr>
            <a:r>
              <a:rPr lang="en" sz="1500">
                <a:solidFill>
                  <a:srgbClr val="000000"/>
                </a:solidFill>
                <a:highlight>
                  <a:srgbClr val="FFFFFF"/>
                </a:highlight>
                <a:latin typeface="Times New Roman"/>
                <a:ea typeface="Times New Roman"/>
                <a:cs typeface="Times New Roman"/>
                <a:sym typeface="Times New Roman"/>
              </a:rPr>
              <a:t>Dialogue on advantages and disadvantages of online classes.</a:t>
            </a:r>
            <a:endParaRPr sz="1500">
              <a:latin typeface="Times New Roman"/>
              <a:ea typeface="Times New Roman"/>
              <a:cs typeface="Times New Roman"/>
              <a:sym typeface="Times New Roman"/>
            </a:endParaRPr>
          </a:p>
          <a:p>
            <a:pPr indent="-304800" lvl="0" marL="457200" rtl="0" algn="l">
              <a:lnSpc>
                <a:spcPct val="114285"/>
              </a:lnSpc>
              <a:spcBef>
                <a:spcPts val="0"/>
              </a:spcBef>
              <a:spcAft>
                <a:spcPts val="0"/>
              </a:spcAft>
              <a:buSzPts val="1200"/>
              <a:buFont typeface="Times New Roman"/>
              <a:buAutoNum type="arabicPeriod"/>
            </a:pPr>
            <a:r>
              <a:rPr lang="en" sz="1500">
                <a:solidFill>
                  <a:srgbClr val="000000"/>
                </a:solidFill>
                <a:highlight>
                  <a:srgbClr val="FFFFFF"/>
                </a:highlight>
                <a:latin typeface="Times New Roman"/>
                <a:ea typeface="Times New Roman"/>
                <a:cs typeface="Times New Roman"/>
                <a:sym typeface="Times New Roman"/>
              </a:rPr>
              <a:t>Dialogue on Pollution.</a:t>
            </a:r>
            <a:endParaRPr sz="1500">
              <a:solidFill>
                <a:srgbClr val="000000"/>
              </a:solidFill>
              <a:highlight>
                <a:srgbClr val="FFFFFF"/>
              </a:highlight>
              <a:latin typeface="Times New Roman"/>
              <a:ea typeface="Times New Roman"/>
              <a:cs typeface="Times New Roman"/>
              <a:sym typeface="Times New Roman"/>
            </a:endParaRPr>
          </a:p>
          <a:p>
            <a:pPr indent="-323850" lvl="0" marL="457200" rtl="0" algn="l">
              <a:lnSpc>
                <a:spcPct val="114285"/>
              </a:lnSpc>
              <a:spcBef>
                <a:spcPts val="0"/>
              </a:spcBef>
              <a:spcAft>
                <a:spcPts val="0"/>
              </a:spcAft>
              <a:buSzPts val="1500"/>
              <a:buFont typeface="Times New Roman"/>
              <a:buAutoNum type="arabicPeriod"/>
            </a:pPr>
            <a:r>
              <a:rPr lang="en" sz="1500">
                <a:solidFill>
                  <a:srgbClr val="000000"/>
                </a:solidFill>
                <a:highlight>
                  <a:srgbClr val="FFFFFF"/>
                </a:highlight>
                <a:latin typeface="Times New Roman"/>
                <a:ea typeface="Times New Roman"/>
                <a:cs typeface="Times New Roman"/>
                <a:sym typeface="Times New Roman"/>
              </a:rPr>
              <a:t>Dialogue on global warming.</a:t>
            </a:r>
            <a:endParaRPr sz="1500">
              <a:solidFill>
                <a:srgbClr val="000000"/>
              </a:solidFill>
              <a:highlight>
                <a:srgbClr val="FFFFFF"/>
              </a:highlight>
              <a:latin typeface="Times New Roman"/>
              <a:ea typeface="Times New Roman"/>
              <a:cs typeface="Times New Roman"/>
              <a:sym typeface="Times New Roman"/>
            </a:endParaRPr>
          </a:p>
          <a:p>
            <a:pPr indent="-323850" lvl="0" marL="457200" rtl="0" algn="l">
              <a:lnSpc>
                <a:spcPct val="114285"/>
              </a:lnSpc>
              <a:spcBef>
                <a:spcPts val="0"/>
              </a:spcBef>
              <a:spcAft>
                <a:spcPts val="0"/>
              </a:spcAft>
              <a:buClr>
                <a:srgbClr val="000000"/>
              </a:buClr>
              <a:buSzPts val="1500"/>
              <a:buFont typeface="Times New Roman"/>
              <a:buAutoNum type="arabicPeriod"/>
            </a:pPr>
            <a:r>
              <a:rPr lang="en" sz="1500">
                <a:solidFill>
                  <a:srgbClr val="000000"/>
                </a:solidFill>
                <a:highlight>
                  <a:srgbClr val="FFFFFF"/>
                </a:highlight>
                <a:latin typeface="Times New Roman"/>
                <a:ea typeface="Times New Roman"/>
                <a:cs typeface="Times New Roman"/>
                <a:sym typeface="Times New Roman"/>
              </a:rPr>
              <a:t>Dialogue on Social Distancing.</a:t>
            </a:r>
            <a:endParaRPr sz="1500">
              <a:solidFill>
                <a:srgbClr val="000000"/>
              </a:solidFill>
              <a:highlight>
                <a:srgbClr val="FFFFFF"/>
              </a:highlight>
              <a:latin typeface="Times New Roman"/>
              <a:ea typeface="Times New Roman"/>
              <a:cs typeface="Times New Roman"/>
              <a:sym typeface="Times New Roman"/>
            </a:endParaRPr>
          </a:p>
          <a:p>
            <a:pPr indent="-323850" lvl="0" marL="457200" rtl="0" algn="l">
              <a:lnSpc>
                <a:spcPct val="114285"/>
              </a:lnSpc>
              <a:spcBef>
                <a:spcPts val="0"/>
              </a:spcBef>
              <a:spcAft>
                <a:spcPts val="0"/>
              </a:spcAft>
              <a:buClr>
                <a:srgbClr val="000000"/>
              </a:buClr>
              <a:buSzPts val="1500"/>
              <a:buFont typeface="Times New Roman"/>
              <a:buAutoNum type="arabicPeriod"/>
            </a:pPr>
            <a:r>
              <a:rPr lang="en" sz="1500">
                <a:solidFill>
                  <a:srgbClr val="000000"/>
                </a:solidFill>
                <a:highlight>
                  <a:srgbClr val="FFFFFF"/>
                </a:highlight>
                <a:latin typeface="Times New Roman"/>
                <a:ea typeface="Times New Roman"/>
                <a:cs typeface="Times New Roman"/>
                <a:sym typeface="Times New Roman"/>
              </a:rPr>
              <a:t>Dialogue on Career choice.</a:t>
            </a:r>
            <a:endParaRPr sz="1500">
              <a:solidFill>
                <a:srgbClr val="000000"/>
              </a:solidFill>
              <a:highlight>
                <a:srgbClr val="FFFFFF"/>
              </a:highlight>
              <a:latin typeface="Times New Roman"/>
              <a:ea typeface="Times New Roman"/>
              <a:cs typeface="Times New Roman"/>
              <a:sym typeface="Times New Roman"/>
            </a:endParaRPr>
          </a:p>
          <a:p>
            <a:pPr indent="0" lvl="0" marL="0" rtl="0" algn="l">
              <a:spcBef>
                <a:spcPts val="600"/>
              </a:spcBef>
              <a:spcAft>
                <a:spcPts val="0"/>
              </a:spcAft>
              <a:buNone/>
            </a:pPr>
            <a:r>
              <a:t/>
            </a:r>
            <a:endParaRPr/>
          </a:p>
          <a:p>
            <a:pPr indent="0" lvl="0" marL="91440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